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83" r:id="rId7"/>
    <p:sldId id="289" r:id="rId8"/>
    <p:sldId id="282" r:id="rId9"/>
    <p:sldId id="280" r:id="rId10"/>
    <p:sldId id="288" r:id="rId11"/>
    <p:sldId id="285" r:id="rId12"/>
    <p:sldId id="287" r:id="rId13"/>
    <p:sldId id="263" r:id="rId14"/>
    <p:sldId id="265" r:id="rId15"/>
    <p:sldId id="266" r:id="rId16"/>
    <p:sldId id="269" r:id="rId17"/>
    <p:sldId id="270" r:id="rId18"/>
    <p:sldId id="290" r:id="rId19"/>
    <p:sldId id="291" r:id="rId20"/>
    <p:sldId id="292" r:id="rId21"/>
    <p:sldId id="264" r:id="rId2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C90"/>
    <a:srgbClr val="0293C6"/>
    <a:srgbClr val="80BF62"/>
    <a:srgbClr val="E7F3E1"/>
    <a:srgbClr val="BDD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نمط متوسط 4 - تميي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نمط متوسط 2 - تميي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نمط فاتح 3 - تميي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نمط فاتح 3 - تميي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نمط متوسط 4 - تميي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013" autoAdjust="0"/>
    <p:restoredTop sz="92800" autoAdjust="0"/>
  </p:normalViewPr>
  <p:slideViewPr>
    <p:cSldViewPr snapToGrid="0">
      <p:cViewPr varScale="1">
        <p:scale>
          <a:sx n="58" d="100"/>
          <a:sy n="58" d="100"/>
        </p:scale>
        <p:origin x="35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011DF3D-68F6-43F3-BD4C-9237D9E4948A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877C045-8516-42F4-8FA3-D53E0BE66849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6039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15 features and 85426 observation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7C045-8516-42F4-8FA3-D53E0BE66849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725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77C045-8516-42F4-8FA3-D53E0BE66849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2869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B08BF46A-0548-46A5-95B5-157F21DBC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="" xmlns:a16="http://schemas.microsoft.com/office/drawing/2014/main" id="{93089DC9-609F-403D-AA8C-DD69FDC6E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9561EB99-5D79-4DA5-9EBD-E89E72AC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6D6EE34C-FFD7-4236-8271-0F65F24E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9631E7E9-C4E8-4E84-B259-699617A6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0584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E9E12AFD-BD7C-4692-9D79-8FCA3DBA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="" xmlns:a16="http://schemas.microsoft.com/office/drawing/2014/main" id="{3FAA5654-6643-4585-87E6-9354CF60C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6404795F-BA0E-416E-8926-5203EB631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5A6AA0C2-760A-4E84-8FAF-E5F7B203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3929D75D-4EC8-41BF-9AA7-4947F342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0694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="" xmlns:a16="http://schemas.microsoft.com/office/drawing/2014/main" id="{9FBA87FD-0712-49AE-9A5A-3BF83F877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="" xmlns:a16="http://schemas.microsoft.com/office/drawing/2014/main" id="{30928382-D819-4B6B-8423-04BF119F0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8C6D3663-FF73-48CF-9F6B-89DCC3E5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075EF48A-84BA-41C9-AE0C-1BEAA6EE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00E0DB4E-08BA-41EC-BFFA-34429AAA6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3518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E8B93DD0-B8F4-4BA5-9A68-37A59B9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DC6ABF58-071F-4653-A3D2-7F1334E4A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CC2CD85B-681A-4E53-9B18-FC372BB9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72D8D8E6-44A7-4E45-B310-586852CB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7B64F7C1-CAEF-4C6D-9547-56EFC35F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7910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B944F57B-8FD4-49F9-81FE-97C759AB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6B4ED56A-B31B-403C-BF5D-53DFA45D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E63AF325-8618-4AA6-9877-8BF24A3F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9D5F1D4C-DBC8-4BF5-920C-F16C51E3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85467CD0-B6B4-400B-8991-1C66AE2D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6039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FDF68119-244B-49E3-AF72-59E66D8C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390AAE6A-89E5-4978-8607-6644CF72F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="" xmlns:a16="http://schemas.microsoft.com/office/drawing/2014/main" id="{117E0CB1-BB45-489F-97E8-C84AF3D5C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1FD2FA38-933F-4DF4-8E3D-08DD3188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333DD796-081F-466E-A242-F177652E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F206BAD1-07E5-4857-9AB4-E3863FD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9687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7BE85B98-4106-48F1-8E9C-A6221AE77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326A3530-2F67-42CE-B40A-33D63698B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="" xmlns:a16="http://schemas.microsoft.com/office/drawing/2014/main" id="{4300E1B1-21AC-4BFD-98EB-A0F0B4845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="" xmlns:a16="http://schemas.microsoft.com/office/drawing/2014/main" id="{778065D6-0D6B-4E6F-8F19-34EA80A7E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="" xmlns:a16="http://schemas.microsoft.com/office/drawing/2014/main" id="{AAE9C4F0-FF7F-4DF8-BAC5-975799A75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="" xmlns:a16="http://schemas.microsoft.com/office/drawing/2014/main" id="{F65AF457-0566-4892-8C74-4A4E7C28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="" xmlns:a16="http://schemas.microsoft.com/office/drawing/2014/main" id="{F07C674B-9248-45D9-A4DE-7EEDC0FC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="" xmlns:a16="http://schemas.microsoft.com/office/drawing/2014/main" id="{27368787-6A8E-451B-8D3D-8FFF119D9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462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EF08E9C8-2875-4DE4-A08C-18EF1A59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="" xmlns:a16="http://schemas.microsoft.com/office/drawing/2014/main" id="{2139404E-61A9-4267-859F-C4CC7591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="" xmlns:a16="http://schemas.microsoft.com/office/drawing/2014/main" id="{F64C7A07-E782-4432-A349-E3B78DAD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="" xmlns:a16="http://schemas.microsoft.com/office/drawing/2014/main" id="{EB56203A-FA7D-4B02-8B88-6712533C3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230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="" xmlns:a16="http://schemas.microsoft.com/office/drawing/2014/main" id="{4F287A1A-6D51-464C-B2CF-64D7CCE6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="" xmlns:a16="http://schemas.microsoft.com/office/drawing/2014/main" id="{E2539610-F39D-48B7-9B17-7B172773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="" xmlns:a16="http://schemas.microsoft.com/office/drawing/2014/main" id="{FCB8C282-3BEC-47D7-892D-E755026E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231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9AD8B4A0-4377-461E-9EB1-677130D6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E498C38-483D-4BDB-8339-BD00681A7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="" xmlns:a16="http://schemas.microsoft.com/office/drawing/2014/main" id="{030DB124-EB1F-48EE-B0A3-F1B8946CB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14F3AA62-FB84-4D74-8529-B73758C7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C4555FB4-D68C-4A7A-B2BD-B7E00243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F62498FE-3693-4CC7-8B77-CB1F8564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5907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57D310A3-3C8E-4377-A970-9C9ACA56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="" xmlns:a16="http://schemas.microsoft.com/office/drawing/2014/main" id="{B7238AC9-FE79-4569-8A5E-CC4F19C81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="" xmlns:a16="http://schemas.microsoft.com/office/drawing/2014/main" id="{8D96D1E6-29A1-4875-9757-E1962EAF6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="" xmlns:a16="http://schemas.microsoft.com/office/drawing/2014/main" id="{CB257F7B-3B60-416F-91CB-7FFC8772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="" xmlns:a16="http://schemas.microsoft.com/office/drawing/2014/main" id="{054FF79F-000C-4B54-BA74-55033119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="" xmlns:a16="http://schemas.microsoft.com/office/drawing/2014/main" id="{DC29291A-DA61-4BCB-8C52-55FA3C34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52914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000">
              <a:srgbClr val="80BF62"/>
            </a:gs>
            <a:gs pos="95000">
              <a:srgbClr val="016C9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="" xmlns:a16="http://schemas.microsoft.com/office/drawing/2014/main" id="{2C539F97-7795-4798-A02E-3E9DCE43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="" xmlns:a16="http://schemas.microsoft.com/office/drawing/2014/main" id="{9CEF2A96-849A-4580-BDE4-702F4CF8F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="" xmlns:a16="http://schemas.microsoft.com/office/drawing/2014/main" id="{4BE346AC-8B01-4988-AFFF-917484654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6857-917C-4A8D-88B4-42BBD254AA19}" type="datetimeFigureOut">
              <a:rPr lang="ar-SA" smtClean="0"/>
              <a:t>29/04/42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="" xmlns:a16="http://schemas.microsoft.com/office/drawing/2014/main" id="{B7A5D607-BC47-494A-943A-D2C8E1064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="" xmlns:a16="http://schemas.microsoft.com/office/drawing/2014/main" id="{06391592-A874-4B0E-8C35-8072197C6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F90C3-D64D-4A7F-874E-A425F0D46F6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8505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a/Data/en/dataset/bank-loans-fo-2019" TargetMode="External"/><Relationship Id="rId2" Type="http://schemas.openxmlformats.org/officeDocument/2006/relationships/hyperlink" Target="https://www.sdb.gov.sa/en-us/defaul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>
            <a:extLst>
              <a:ext uri="{FF2B5EF4-FFF2-40B4-BE49-F238E27FC236}">
                <a16:creationId xmlns="" xmlns:a16="http://schemas.microsoft.com/office/drawing/2014/main" id="{DDE5B268-E32A-4990-9114-C6D48C69CDC6}"/>
              </a:ext>
            </a:extLst>
          </p:cNvPr>
          <p:cNvSpPr/>
          <p:nvPr/>
        </p:nvSpPr>
        <p:spPr>
          <a:xfrm>
            <a:off x="972286" y="39465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F40755E0-FAEA-4F22-9399-E8575DDD5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014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Social Development Bank Loans for 2019</a:t>
            </a:r>
            <a:endParaRPr lang="ar-SA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="" xmlns:a16="http://schemas.microsoft.com/office/drawing/2014/main" id="{A370CBC5-FB61-47ED-869F-61BA081CA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0819" y="4183404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Bashayr Alghamdi</a:t>
            </a:r>
            <a:endParaRPr lang="ar-SA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قرض آهل بالسعودية.. تعرف على طريقة وشروط الحصول عليه من بنك التنمية  الإجتماعية – الوكالة نيوز">
            <a:extLst>
              <a:ext uri="{FF2B5EF4-FFF2-40B4-BE49-F238E27FC236}">
                <a16:creationId xmlns="" xmlns:a16="http://schemas.microsoft.com/office/drawing/2014/main" id="{EDCBE2F0-E164-4A4E-9BA8-F618D786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65" y="741142"/>
            <a:ext cx="1460350" cy="14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أكاديمية مسك تعلن عن 10000 فرصة لاكتساب مهارات المستقبل | صحيفة المواطن  الإلكترونية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1" y="729224"/>
            <a:ext cx="2053756" cy="69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3"/>
          <a:srcRect l="1778" t="3437" r="10309" b="10241"/>
          <a:stretch/>
        </p:blipFill>
        <p:spPr>
          <a:xfrm>
            <a:off x="1682036" y="1857335"/>
            <a:ext cx="7716488" cy="4262053"/>
          </a:xfrm>
          <a:prstGeom prst="rect">
            <a:avLst/>
          </a:prstGeom>
        </p:spPr>
      </p:pic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4"/>
          <a:srcRect l="928" t="78900" r="70000" b="9003"/>
          <a:stretch/>
        </p:blipFill>
        <p:spPr>
          <a:xfrm>
            <a:off x="7369080" y="778114"/>
            <a:ext cx="3544478" cy="8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2"/>
          <a:srcRect l="20722" t="7011" r="19897" b="6528"/>
          <a:stretch/>
        </p:blipFill>
        <p:spPr>
          <a:xfrm>
            <a:off x="4320997" y="939105"/>
            <a:ext cx="6247003" cy="51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20257" t="14296" r="20206" b="17801"/>
          <a:stretch/>
        </p:blipFill>
        <p:spPr>
          <a:xfrm>
            <a:off x="3671310" y="1423448"/>
            <a:ext cx="7258640" cy="46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regression</a:t>
            </a:r>
          </a:p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K-nearest neighbours</a:t>
            </a:r>
            <a:endParaRPr lang="en-GB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Regularized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regression</a:t>
            </a:r>
          </a:p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Random forest</a:t>
            </a:r>
            <a:endParaRPr lang="en-GB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373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regression: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Feature engineering 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54954" y="1195755"/>
            <a:ext cx="2625969" cy="218830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3"/>
          <a:srcRect l="5267" t="35873" r="58840" b="47619"/>
          <a:stretch/>
        </p:blipFill>
        <p:spPr>
          <a:xfrm>
            <a:off x="1233541" y="3240360"/>
            <a:ext cx="4376058" cy="1132116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 rotWithShape="1">
          <a:blip r:embed="rId4"/>
          <a:srcRect l="892" t="79109" r="64465" b="6826"/>
          <a:stretch/>
        </p:blipFill>
        <p:spPr>
          <a:xfrm>
            <a:off x="5910943" y="4478215"/>
            <a:ext cx="4223658" cy="964643"/>
          </a:xfrm>
          <a:prstGeom prst="rect">
            <a:avLst/>
          </a:prstGeom>
        </p:spPr>
      </p:pic>
      <p:cxnSp>
        <p:nvCxnSpPr>
          <p:cNvPr id="12" name="رابط بشكل مرفق 11"/>
          <p:cNvCxnSpPr>
            <a:stCxn id="9" idx="3"/>
            <a:endCxn id="10" idx="0"/>
          </p:cNvCxnSpPr>
          <p:nvPr/>
        </p:nvCxnSpPr>
        <p:spPr>
          <a:xfrm>
            <a:off x="5609599" y="3806418"/>
            <a:ext cx="2413173" cy="671797"/>
          </a:xfrm>
          <a:prstGeom prst="bentConnector2">
            <a:avLst/>
          </a:prstGeom>
          <a:ln w="19050">
            <a:solidFill>
              <a:srgbClr val="80BF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خماسي 12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096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engineering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36666" y="1437154"/>
            <a:ext cx="5450918" cy="433100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installment: there tow value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(less than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&amp; 1000greater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than or equal 1000 )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age: there are four category (&lt; 30, &gt;= 30,  &gt;= 40 and &gt;= 60 )</a:t>
            </a: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family members: there are four category (&lt; 02, &gt;= 02, &gt;= 05 and &gt;= 10 )</a:t>
            </a:r>
          </a:p>
          <a:p>
            <a:pPr algn="l" rtl="0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salary: there are four category (&lt;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5000,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&gt;= 5000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,&gt;=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7500 and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&gt;= 10000)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endParaRPr lang="ar-SA" dirty="0"/>
          </a:p>
        </p:txBody>
      </p:sp>
      <p:sp>
        <p:nvSpPr>
          <p:cNvPr id="10" name="خماسي 9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5770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regression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Feature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engineering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79" t="36349" r="55179" b="48413"/>
          <a:stretch/>
        </p:blipFill>
        <p:spPr>
          <a:xfrm>
            <a:off x="4728309" y="859829"/>
            <a:ext cx="6119726" cy="1533083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4916546" y="1870254"/>
            <a:ext cx="2855854" cy="223722"/>
          </a:xfrm>
          <a:prstGeom prst="rect">
            <a:avLst/>
          </a:prstGeom>
          <a:noFill/>
          <a:ln w="38100">
            <a:solidFill>
              <a:srgbClr val="80BF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 rotWithShape="1">
          <a:blip r:embed="rId3"/>
          <a:srcRect l="48300" t="33201" r="700" b="5733"/>
          <a:stretch/>
        </p:blipFill>
        <p:spPr>
          <a:xfrm>
            <a:off x="1792224" y="3184461"/>
            <a:ext cx="3730752" cy="2512771"/>
          </a:xfrm>
          <a:prstGeom prst="rect">
            <a:avLst/>
          </a:prstGeom>
        </p:spPr>
      </p:pic>
      <p:pic>
        <p:nvPicPr>
          <p:cNvPr id="12" name="صورة 11"/>
          <p:cNvPicPr>
            <a:picLocks noChangeAspect="1"/>
          </p:cNvPicPr>
          <p:nvPr/>
        </p:nvPicPr>
        <p:blipFill rotWithShape="1">
          <a:blip r:embed="rId4"/>
          <a:srcRect l="48225" t="39603" r="625" b="6855"/>
          <a:stretch/>
        </p:blipFill>
        <p:spPr>
          <a:xfrm>
            <a:off x="6676139" y="3192959"/>
            <a:ext cx="3830342" cy="2512771"/>
          </a:xfrm>
          <a:prstGeom prst="rect">
            <a:avLst/>
          </a:prstGeom>
        </p:spPr>
      </p:pic>
      <p:sp>
        <p:nvSpPr>
          <p:cNvPr id="13" name="خماسي 12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186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Linear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regression</a:t>
            </a:r>
          </a:p>
          <a:p>
            <a:pPr algn="l" rtl="0"/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</a:rPr>
              <a:t>With pre-processes</a:t>
            </a:r>
          </a:p>
          <a:p>
            <a:pPr algn="l" rtl="0"/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en-GB" sz="2400" dirty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r>
              <a:rPr lang="en-GB" sz="2400" dirty="0" smtClean="0">
                <a:solidFill>
                  <a:schemeClr val="bg2">
                    <a:lumMod val="50000"/>
                  </a:schemeClr>
                </a:solidFill>
              </a:rPr>
              <a:t>without 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pre-processes</a:t>
            </a:r>
            <a:endParaRPr lang="en-GB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2"/>
          <a:srcRect l="5325" t="18666" r="51625" b="16933"/>
          <a:stretch/>
        </p:blipFill>
        <p:spPr>
          <a:xfrm>
            <a:off x="5487299" y="1243584"/>
            <a:ext cx="5248656" cy="4416552"/>
          </a:xfrm>
          <a:prstGeom prst="rect">
            <a:avLst/>
          </a:prstGeom>
        </p:spPr>
      </p:pic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graphicFrame>
        <p:nvGraphicFramePr>
          <p:cNvPr id="6" name="جدول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52831"/>
              </p:ext>
            </p:extLst>
          </p:nvPr>
        </p:nvGraphicFramePr>
        <p:xfrm>
          <a:off x="1187432" y="4774463"/>
          <a:ext cx="4189690" cy="901203"/>
        </p:xfrm>
        <a:graphic>
          <a:graphicData uri="http://schemas.openxmlformats.org/drawingml/2006/table">
            <a:tbl>
              <a:tblPr rtl="1" firstRow="1" bandRow="1">
                <a:tableStyleId>{BDBED569-4797-4DF1-A0F4-6AAB3CD982D8}</a:tableStyleId>
              </a:tblPr>
              <a:tblGrid>
                <a:gridCol w="2094845"/>
                <a:gridCol w="2094845"/>
              </a:tblGrid>
              <a:tr h="444003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kumimoji="0" lang="en-GB" sz="2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16C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RMSE</a:t>
                      </a:r>
                      <a:endParaRPr kumimoji="0" lang="ar-SA" sz="1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16C90"/>
                    </a:solidFill>
                  </a:tcPr>
                </a:tc>
              </a:tr>
              <a:tr h="444003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GB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0.891587</a:t>
                      </a:r>
                      <a:endParaRPr lang="ar-SA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dirty="0" smtClean="0"/>
                        <a:t>26783.53</a:t>
                      </a:r>
                      <a:endParaRPr lang="ar-SA" dirty="0" smtClean="0"/>
                    </a:p>
                  </a:txBody>
                  <a:tcPr>
                    <a:solidFill>
                      <a:schemeClr val="bg2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جدول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43046"/>
              </p:ext>
            </p:extLst>
          </p:nvPr>
        </p:nvGraphicFramePr>
        <p:xfrm>
          <a:off x="1134948" y="2880100"/>
          <a:ext cx="4189690" cy="901203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2094845"/>
                <a:gridCol w="2094845"/>
              </a:tblGrid>
              <a:tr h="444003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444003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0.8367604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0.01157444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K-nearest neighbours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5258" t="24468" r="57783" b="16839"/>
          <a:stretch/>
        </p:blipFill>
        <p:spPr>
          <a:xfrm>
            <a:off x="6229942" y="1480008"/>
            <a:ext cx="4506013" cy="4025246"/>
          </a:xfrm>
          <a:prstGeom prst="rect">
            <a:avLst/>
          </a:prstGeom>
        </p:spPr>
      </p:pic>
      <p:graphicFrame>
        <p:nvGraphicFramePr>
          <p:cNvPr id="8" name="جدول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480519"/>
              </p:ext>
            </p:extLst>
          </p:nvPr>
        </p:nvGraphicFramePr>
        <p:xfrm>
          <a:off x="1134947" y="2880100"/>
          <a:ext cx="4189691" cy="109728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047423"/>
                <a:gridCol w="1600003"/>
                <a:gridCol w="1542265"/>
              </a:tblGrid>
              <a:tr h="414298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580018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19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0.0205271985</a:t>
                      </a:r>
                      <a:endParaRPr lang="ar-SA" dirty="0" smtClean="0"/>
                    </a:p>
                    <a:p>
                      <a:pPr algn="ctr" rtl="1"/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0.9155264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0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Regularized regression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/>
          <a:srcRect l="5180" t="19519" r="60568" b="20000"/>
          <a:stretch/>
        </p:blipFill>
        <p:spPr>
          <a:xfrm>
            <a:off x="6357254" y="1274598"/>
            <a:ext cx="4176074" cy="4147794"/>
          </a:xfrm>
          <a:prstGeom prst="rect">
            <a:avLst/>
          </a:prstGeom>
        </p:spPr>
      </p:pic>
      <p:graphicFrame>
        <p:nvGraphicFramePr>
          <p:cNvPr id="10" name="جدول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311158"/>
              </p:ext>
            </p:extLst>
          </p:nvPr>
        </p:nvGraphicFramePr>
        <p:xfrm>
          <a:off x="1163088" y="2662351"/>
          <a:ext cx="4821660" cy="1157807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165393"/>
                <a:gridCol w="951737"/>
                <a:gridCol w="1447031"/>
                <a:gridCol w="1257499"/>
              </a:tblGrid>
              <a:tr h="517727"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lambda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alpha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Rsquared</a:t>
                      </a:r>
                      <a:endParaRPr lang="ar-SA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sz="2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ar-S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BF62"/>
                    </a:solidFill>
                  </a:tcPr>
                </a:tc>
              </a:tr>
              <a:tr h="552936"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0.1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0.6677777</a:t>
                      </a:r>
                      <a:endParaRPr lang="ar-SA" dirty="0" smtClean="0"/>
                    </a:p>
                    <a:p>
                      <a:pPr algn="ctr" rtl="1"/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GB" dirty="0" smtClean="0"/>
                        <a:t>0.1133967</a:t>
                      </a:r>
                      <a:endParaRPr lang="ar-SA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04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="" xmlns:a16="http://schemas.microsoft.com/office/drawing/2014/main" id="{89F64DB4-8D9D-4B2E-B855-FC3A0195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="" xmlns:a16="http://schemas.microsoft.com/office/drawing/2014/main" id="{65F28DB6-DFAB-457A-8D7D-BF4825F3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مستطيل 4">
            <a:extLst>
              <a:ext uri="{FF2B5EF4-FFF2-40B4-BE49-F238E27FC236}">
                <a16:creationId xmlns="" xmlns:a16="http://schemas.microsoft.com/office/drawing/2014/main" id="{D9F8EA36-FBBA-4CDD-8A6C-FE0B042ADA0F}"/>
              </a:ext>
            </a:extLst>
          </p:cNvPr>
          <p:cNvSpPr/>
          <p:nvPr/>
        </p:nvSpPr>
        <p:spPr>
          <a:xfrm rot="10800000">
            <a:off x="570150" y="-7662"/>
            <a:ext cx="7885360" cy="685490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" name="مستطيل 5">
            <a:extLst>
              <a:ext uri="{FF2B5EF4-FFF2-40B4-BE49-F238E27FC236}">
                <a16:creationId xmlns="" xmlns:a16="http://schemas.microsoft.com/office/drawing/2014/main" id="{5C96B57F-E81C-4BF1-A783-45D9504D39E5}"/>
              </a:ext>
            </a:extLst>
          </p:cNvPr>
          <p:cNvSpPr/>
          <p:nvPr/>
        </p:nvSpPr>
        <p:spPr>
          <a:xfrm>
            <a:off x="1290918" y="56886"/>
            <a:ext cx="5066851" cy="5674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4400" dirty="0">
                <a:solidFill>
                  <a:schemeClr val="bg2">
                    <a:lumMod val="50000"/>
                  </a:schemeClr>
                </a:solidFill>
              </a:rPr>
              <a:t>Content</a:t>
            </a:r>
          </a:p>
          <a:p>
            <a:pPr algn="ctr"/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Resource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Question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EDA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ML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Conclusion 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="" xmlns:a16="http://schemas.microsoft.com/office/drawing/2014/main" id="{6A7A3807-873A-4334-93DC-0658427A7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25000"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70" y="381896"/>
            <a:ext cx="2122742" cy="2122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408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541" y="1870254"/>
            <a:ext cx="10247427" cy="4101819"/>
          </a:xfrm>
        </p:spPr>
        <p:txBody>
          <a:bodyPr>
            <a:normAutofit/>
          </a:bodyPr>
          <a:lstStyle/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Random </a:t>
            </a:r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forest </a:t>
            </a:r>
          </a:p>
        </p:txBody>
      </p:sp>
      <p:sp>
        <p:nvSpPr>
          <p:cNvPr id="11" name="مستطيل 10"/>
          <p:cNvSpPr/>
          <p:nvPr/>
        </p:nvSpPr>
        <p:spPr>
          <a:xfrm>
            <a:off x="1453896" y="2816352"/>
            <a:ext cx="9061704" cy="2606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خماسي 11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/>
              <a:t>machine </a:t>
            </a:r>
            <a:r>
              <a:rPr lang="en-GB" sz="2400" dirty="0" smtClean="0"/>
              <a:t>learning</a:t>
            </a:r>
            <a:endParaRPr lang="en-GB" sz="24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5258" t="41100" r="60257" b="26735"/>
          <a:stretch/>
        </p:blipFill>
        <p:spPr>
          <a:xfrm>
            <a:off x="5984748" y="1542115"/>
            <a:ext cx="4534423" cy="2379048"/>
          </a:xfrm>
          <a:prstGeom prst="rect">
            <a:avLst/>
          </a:prstGeom>
        </p:spPr>
      </p:pic>
      <p:sp>
        <p:nvSpPr>
          <p:cNvPr id="5" name="مستطيل 4"/>
          <p:cNvSpPr/>
          <p:nvPr/>
        </p:nvSpPr>
        <p:spPr>
          <a:xfrm>
            <a:off x="1357460" y="2498070"/>
            <a:ext cx="3923174" cy="32426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     Regression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trees:                  140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Sample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size:                      59792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independent variables:  14 </a:t>
            </a:r>
          </a:p>
          <a:p>
            <a:pPr algn="l" rtl="0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Mtry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     4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Target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node size:                 5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importance mode:         none </a:t>
            </a:r>
          </a:p>
          <a:p>
            <a:pPr algn="l" rtl="0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Splitrule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                       variance </a:t>
            </a: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OOB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 error (MSE):       </a:t>
            </a:r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762092608 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squared (OOB):                  0.7827091</a:t>
            </a:r>
          </a:p>
          <a:p>
            <a:pPr algn="l" rtl="0"/>
            <a:endParaRPr lang="en-GB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r>
              <a:rPr lang="en-GB" sz="1600" dirty="0">
                <a:solidFill>
                  <a:srgbClr val="FF0000"/>
                </a:solidFill>
              </a:rPr>
              <a:t>RMSE: 27606.02</a:t>
            </a:r>
            <a:endParaRPr lang="ar-SA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GB" sz="2400" dirty="0" smtClean="0"/>
              <a:t>Conclusion </a:t>
            </a:r>
            <a:endParaRPr lang="en-GB" sz="2400" dirty="0"/>
          </a:p>
        </p:txBody>
      </p:sp>
      <p:sp>
        <p:nvSpPr>
          <p:cNvPr id="6" name="مستطيل 5"/>
          <p:cNvSpPr/>
          <p:nvPr/>
        </p:nvSpPr>
        <p:spPr>
          <a:xfrm>
            <a:off x="1102936" y="1857336"/>
            <a:ext cx="5986022" cy="4147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 algn="l" rtl="0"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regression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 the best model that    get lower RMSE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most influential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 is (</a:t>
            </a:r>
            <a:r>
              <a:rPr lang="en-GB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installment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  )</a:t>
            </a:r>
          </a:p>
          <a:p>
            <a:pPr algn="l" rtl="0"/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plan: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Improve random forest model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 same data with other version(2015 - 2020)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 rtl="0"/>
            <a:endParaRPr lang="ar-SA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2"/>
          <a:srcRect l="56366" t="46727" r="334" b="6667"/>
          <a:stretch/>
        </p:blipFill>
        <p:spPr>
          <a:xfrm>
            <a:off x="6778233" y="1530303"/>
            <a:ext cx="4337906" cy="27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8" y="2289802"/>
            <a:ext cx="9681884" cy="4101819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Social Development Bank</a:t>
            </a:r>
          </a:p>
          <a:p>
            <a:pPr marL="0" indent="0" algn="l" rtl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https://www.sdb.gov.sa/en-us/default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l" rtl="0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algn="l" rtl="0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KSA open data</a:t>
            </a:r>
          </a:p>
          <a:p>
            <a:pPr marL="0" indent="0" algn="l" rtl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https://data.gov.sa/Data/en/dataset/bank-loans-fo-2019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ar-SA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2" descr="قرض آهل بالسعودية.. تعرف على طريقة وشروط الحصول عليه من بنك التنمية  الإجتماعية – الوكالة نيوز">
            <a:extLst>
              <a:ext uri="{FF2B5EF4-FFF2-40B4-BE49-F238E27FC236}">
                <a16:creationId xmlns="" xmlns:a16="http://schemas.microsoft.com/office/drawing/2014/main" id="{4A31ABF2-D6AD-404F-9FDF-82E7F08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65" y="741142"/>
            <a:ext cx="1460350" cy="14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خماسي 4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/>
              <a:t>Resource 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13962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48447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="" xmlns:a16="http://schemas.microsoft.com/office/drawing/2014/main" id="{CA3615B8-974C-41FD-9EED-DF714857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058" y="2289802"/>
            <a:ext cx="9681884" cy="3336447"/>
          </a:xfrm>
        </p:spPr>
        <p:txBody>
          <a:bodyPr/>
          <a:lstStyle/>
          <a:p>
            <a:pPr algn="l" rtl="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is the amount of loan the customer can get based on their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data?</a:t>
            </a:r>
            <a:endParaRPr lang="ar-SA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" name="رابط مستقيم 7">
            <a:extLst>
              <a:ext uri="{FF2B5EF4-FFF2-40B4-BE49-F238E27FC236}">
                <a16:creationId xmlns="" xmlns:a16="http://schemas.microsoft.com/office/drawing/2014/main" id="{19493DC6-9833-4CC1-9647-3986FCDAA2D3}"/>
              </a:ext>
            </a:extLst>
          </p:cNvPr>
          <p:cNvCxnSpPr>
            <a:cxnSpLocks/>
          </p:cNvCxnSpPr>
          <p:nvPr/>
        </p:nvCxnSpPr>
        <p:spPr>
          <a:xfrm>
            <a:off x="1065007" y="1473799"/>
            <a:ext cx="20224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114300" dist="139700" dir="3420000" sx="102000" sy="102000" algn="t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Gif Lingua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54" y="3395020"/>
            <a:ext cx="2798222" cy="209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خماسي 10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Question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41481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cxnSp>
        <p:nvCxnSpPr>
          <p:cNvPr id="8" name="رابط مستقيم 7">
            <a:extLst>
              <a:ext uri="{FF2B5EF4-FFF2-40B4-BE49-F238E27FC236}">
                <a16:creationId xmlns="" xmlns:a16="http://schemas.microsoft.com/office/drawing/2014/main" id="{19493DC6-9833-4CC1-9647-3986FCDAA2D3}"/>
              </a:ext>
            </a:extLst>
          </p:cNvPr>
          <p:cNvCxnSpPr>
            <a:cxnSpLocks/>
          </p:cNvCxnSpPr>
          <p:nvPr/>
        </p:nvCxnSpPr>
        <p:spPr>
          <a:xfrm>
            <a:off x="1065007" y="1473799"/>
            <a:ext cx="202243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114300" dist="139700" dir="3420000" sx="102000" sy="102000" algn="t" rotWithShape="0">
              <a:prstClr val="black">
                <a:alpha val="49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صورة 5"/>
          <p:cNvPicPr>
            <a:picLocks noChangeAspect="1"/>
          </p:cNvPicPr>
          <p:nvPr/>
        </p:nvPicPr>
        <p:blipFill rotWithShape="1">
          <a:blip r:embed="rId3"/>
          <a:srcRect l="2242" t="15945" r="1495" b="11753"/>
          <a:stretch/>
        </p:blipFill>
        <p:spPr>
          <a:xfrm>
            <a:off x="1978316" y="1929039"/>
            <a:ext cx="8235368" cy="3941759"/>
          </a:xfrm>
          <a:prstGeom prst="rect">
            <a:avLst/>
          </a:prstGeom>
        </p:spPr>
      </p:pic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614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ستطيل 2"/>
          <p:cNvSpPr/>
          <p:nvPr/>
        </p:nvSpPr>
        <p:spPr>
          <a:xfrm>
            <a:off x="8606673" y="1247838"/>
            <a:ext cx="1806926" cy="89414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 smtClean="0"/>
              <a:t>Numeric </a:t>
            </a:r>
            <a:endParaRPr lang="ar-SA" sz="2400" dirty="0"/>
          </a:p>
        </p:txBody>
      </p:sp>
      <p:sp>
        <p:nvSpPr>
          <p:cNvPr id="7" name="مستطيل 6"/>
          <p:cNvSpPr/>
          <p:nvPr/>
        </p:nvSpPr>
        <p:spPr>
          <a:xfrm>
            <a:off x="4666268" y="1284495"/>
            <a:ext cx="1806926" cy="89414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dk1"/>
                </a:solidFill>
              </a:rPr>
              <a:t>Categorical </a:t>
            </a:r>
            <a:endParaRPr lang="ar-SA" sz="2400" dirty="0">
              <a:solidFill>
                <a:schemeClr val="dk1"/>
              </a:solidFill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8710367" y="2818614"/>
            <a:ext cx="2356701" cy="763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Loan amount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مستطيل 8"/>
          <p:cNvSpPr/>
          <p:nvPr/>
        </p:nvSpPr>
        <p:spPr>
          <a:xfrm>
            <a:off x="3346515" y="2855238"/>
            <a:ext cx="2356701" cy="1509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Ordinal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Installment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age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family members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salary</a:t>
            </a:r>
            <a:endParaRPr lang="ar-SA" dirty="0"/>
          </a:p>
        </p:txBody>
      </p:sp>
      <p:sp>
        <p:nvSpPr>
          <p:cNvPr id="10" name="مستطيل 9"/>
          <p:cNvSpPr/>
          <p:nvPr/>
        </p:nvSpPr>
        <p:spPr>
          <a:xfrm>
            <a:off x="1306275" y="2855239"/>
            <a:ext cx="2356701" cy="2819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Nominal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branch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Sector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transaction date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status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مستطيل 10"/>
          <p:cNvSpPr/>
          <p:nvPr/>
        </p:nvSpPr>
        <p:spPr>
          <a:xfrm>
            <a:off x="5703216" y="2855237"/>
            <a:ext cx="2356701" cy="1160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Binary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Gender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Saving loan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disable</a:t>
            </a:r>
            <a:endParaRPr lang="ar-S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خماسي 13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</p:spTree>
    <p:extLst>
      <p:ext uri="{BB962C8B-B14F-4D97-AF65-F5344CB8AC3E}">
        <p14:creationId xmlns:p14="http://schemas.microsoft.com/office/powerpoint/2010/main" val="29531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48448"/>
            <a:ext cx="10247428" cy="578898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14" name="خماسي 13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800" dirty="0" smtClean="0"/>
              <a:t>Data</a:t>
            </a:r>
            <a:endParaRPr lang="ar-SA" sz="2800" dirty="0"/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2"/>
          <a:srcRect l="10283" t="9347" r="28479" b="5156"/>
          <a:stretch/>
        </p:blipFill>
        <p:spPr>
          <a:xfrm>
            <a:off x="2176916" y="1900366"/>
            <a:ext cx="4789302" cy="3761295"/>
          </a:xfrm>
          <a:prstGeom prst="rect">
            <a:avLst/>
          </a:prstGeom>
        </p:spPr>
      </p:pic>
      <p:sp>
        <p:nvSpPr>
          <p:cNvPr id="6" name="مستطيل 5"/>
          <p:cNvSpPr/>
          <p:nvPr/>
        </p:nvSpPr>
        <p:spPr>
          <a:xfrm>
            <a:off x="7852528" y="2121031"/>
            <a:ext cx="2639505" cy="281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There are 9 missing value in age feature</a:t>
            </a:r>
            <a:endParaRPr lang="ar-SA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9" name="خماسي 8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12" name="صورة 11"/>
          <p:cNvPicPr>
            <a:picLocks noChangeAspect="1"/>
          </p:cNvPicPr>
          <p:nvPr/>
        </p:nvPicPr>
        <p:blipFill rotWithShape="1">
          <a:blip r:embed="rId2"/>
          <a:srcRect l="21572" t="14708" r="31417" b="13952"/>
          <a:stretch/>
        </p:blipFill>
        <p:spPr>
          <a:xfrm>
            <a:off x="1456936" y="1857336"/>
            <a:ext cx="4388836" cy="3746391"/>
          </a:xfrm>
          <a:prstGeom prst="rect">
            <a:avLst/>
          </a:prstGeom>
        </p:spPr>
      </p:pic>
      <p:pic>
        <p:nvPicPr>
          <p:cNvPr id="14" name="صورة 13"/>
          <p:cNvPicPr>
            <a:picLocks noChangeAspect="1"/>
          </p:cNvPicPr>
          <p:nvPr/>
        </p:nvPicPr>
        <p:blipFill rotWithShape="1">
          <a:blip r:embed="rId3"/>
          <a:srcRect l="19949" t="9072" r="21984" b="8316"/>
          <a:stretch/>
        </p:blipFill>
        <p:spPr>
          <a:xfrm>
            <a:off x="6085940" y="1857336"/>
            <a:ext cx="4681431" cy="374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>
            <a:extLst>
              <a:ext uri="{FF2B5EF4-FFF2-40B4-BE49-F238E27FC236}">
                <a16:creationId xmlns="" xmlns:a16="http://schemas.microsoft.com/office/drawing/2014/main" id="{A8E08F77-9A28-4370-BAE9-3353C2A22E26}"/>
              </a:ext>
            </a:extLst>
          </p:cNvPr>
          <p:cNvSpPr/>
          <p:nvPr/>
        </p:nvSpPr>
        <p:spPr>
          <a:xfrm>
            <a:off x="972286" y="491478"/>
            <a:ext cx="10247428" cy="57889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7" name="خماسي 6"/>
          <p:cNvSpPr/>
          <p:nvPr/>
        </p:nvSpPr>
        <p:spPr>
          <a:xfrm>
            <a:off x="972286" y="741142"/>
            <a:ext cx="2409260" cy="866530"/>
          </a:xfrm>
          <a:prstGeom prst="homePlate">
            <a:avLst/>
          </a:prstGeom>
          <a:solidFill>
            <a:srgbClr val="016C9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sz="2400" dirty="0"/>
              <a:t>Exploratory data </a:t>
            </a:r>
            <a:r>
              <a:rPr lang="en-GB" sz="2400" dirty="0" smtClean="0"/>
              <a:t>analysis</a:t>
            </a:r>
            <a:endParaRPr lang="en-GB" sz="2400" dirty="0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 rotWithShape="1">
          <a:blip r:embed="rId2"/>
          <a:srcRect l="1005" t="7286" r="25" b="6804"/>
          <a:stretch/>
        </p:blipFill>
        <p:spPr>
          <a:xfrm>
            <a:off x="1846145" y="1753385"/>
            <a:ext cx="8674168" cy="42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338</Words>
  <Application>Microsoft Office PowerPoint</Application>
  <PresentationFormat>ملء الشاشة</PresentationFormat>
  <Paragraphs>128</Paragraphs>
  <Slides>21</Slides>
  <Notes>2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نسق Office</vt:lpstr>
      <vt:lpstr>Social Development Bank Loans for 2019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ْXi5</dc:creator>
  <cp:lastModifiedBy>عبد الرحمن دماس</cp:lastModifiedBy>
  <cp:revision>87</cp:revision>
  <dcterms:created xsi:type="dcterms:W3CDTF">2020-12-11T17:08:00Z</dcterms:created>
  <dcterms:modified xsi:type="dcterms:W3CDTF">2020-12-14T20:13:13Z</dcterms:modified>
</cp:coreProperties>
</file>